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1"/>
  </p:notesMasterIdLst>
  <p:sldIdLst>
    <p:sldId id="349" r:id="rId2"/>
    <p:sldId id="274" r:id="rId3"/>
    <p:sldId id="290" r:id="rId4"/>
    <p:sldId id="346" r:id="rId5"/>
    <p:sldId id="348" r:id="rId6"/>
    <p:sldId id="347" r:id="rId7"/>
    <p:sldId id="345" r:id="rId8"/>
    <p:sldId id="343" r:id="rId9"/>
    <p:sldId id="350" r:id="rId10"/>
  </p:sldIdLst>
  <p:sldSz cx="18288000" cy="10287000"/>
  <p:notesSz cx="6858000" cy="9144000"/>
  <p:embeddedFontLst>
    <p:embeddedFont>
      <p:font typeface="Cormorant Garamond" panose="020B0604020202020204" charset="0"/>
      <p:regular r:id="rId12"/>
      <p:bold r:id="rId13"/>
      <p:italic r:id="rId14"/>
      <p:boldItalic r:id="rId15"/>
    </p:embeddedFont>
    <p:embeddedFont>
      <p:font typeface="Assistant" panose="020B0604020202020204" charset="0"/>
      <p:regular r:id="rId16"/>
      <p:bold r:id="rId17"/>
    </p:embeddedFont>
    <p:embeddedFont>
      <p:font typeface="Zawgyi-One" panose="020B060403050404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D8EA2"/>
    <a:srgbClr val="B2A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99" autoAdjust="0"/>
  </p:normalViewPr>
  <p:slideViewPr>
    <p:cSldViewPr>
      <p:cViewPr>
        <p:scale>
          <a:sx n="29" d="100"/>
          <a:sy n="29" d="100"/>
        </p:scale>
        <p:origin x="-1716" y="-66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BD97-F93B-4297-9F36-397405EB3BA0}" type="datetimeFigureOut">
              <a:rPr lang="de-AT" smtClean="0"/>
              <a:t>10.01.2021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A7FF-9A7B-4AD7-92E8-770655D940E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79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1264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0231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088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54032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526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418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7FF-9A7B-4AD7-92E8-770655D940E1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694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980C-5F08-4695-AB18-95783FA8547A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8BCE-A355-4350-B9B4-686474314926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ACEA-3F99-47F7-B5B5-AB012705C8C7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6EF30-DB98-409F-8544-91A57C9B1446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9E89-1C87-4E9C-AFB0-79DB78DD10C5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5B24-AD07-4D8F-8FA0-6CD40F794493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0B618-AD34-4E5B-8227-CE05B4F11782}" type="datetime1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F5FF5-6CEF-4580-B2E9-73170659336D}" type="datetime1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2E9B-9C38-43E7-A2A9-225509C8735C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00" y="933450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0BB30-117D-4555-ACE6-16EDC08C4F5F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40AD0-B70F-412E-8322-E846B043693D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320FD-9300-45A5-B44B-F2295BBEEB2B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www.mentimeter.com/s/d57014ed4d3f2037b4aa56ed52097bf4/9ed093d341bb/edit?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20717" y="2944029"/>
            <a:ext cx="9049407" cy="64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sz="28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Erasmus+ အဆင့္ျမင့္ပညာေရးတြင္ စြမ္းရည္ျမွင့္ျခင္းအစီအစဥ္</a:t>
            </a:r>
            <a:endParaRPr sz="2800" b="1" dirty="0">
              <a:solidFill>
                <a:schemeClr val="bg1"/>
              </a:solidFill>
              <a:latin typeface="Zawgyi-One" panose="020B0604030504040204" pitchFamily="34" charset="0"/>
              <a:ea typeface="Cormorant Garamond"/>
              <a:cs typeface="Zawgyi-One" panose="020B0604030504040204" pitchFamily="34" charset="0"/>
              <a:sym typeface="Cormorant Garamon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677400" y="3497057"/>
            <a:ext cx="786810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sz="3600" b="1" dirty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ထုိင္းႏုိင္ငံႏွင့္ျမန္မာႏုိင္ငံ၏ ယုိယြင္းေနေသာစီးပြားေရးအေျခအေနတြင္ ဆန္းသစ္ေသာ လူမႈအက်ိဳးျပဳစြန္႔ဦးတီထြင္ စီးပြားေရးအေလ့အက်င့္ေကာင္းမ်ားကို ခုိင္မာေစျခင</a:t>
            </a:r>
            <a:r>
              <a:rPr lang="pl-PL" sz="36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endParaRPr lang="en-US" sz="3600" b="1" dirty="0" smtClean="0">
              <a:solidFill>
                <a:schemeClr val="dk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97225" y="6219070"/>
            <a:ext cx="7526058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FFFFFF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စီမံကိန္းအမွတ္ -</a:t>
            </a:r>
            <a:r>
              <a:rPr lang="pl-PL" sz="2200" b="1" i="0" u="none" strike="noStrike" cap="none" dirty="0">
                <a:solidFill>
                  <a:srgbClr val="FFFFFF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609711-EPP-1-2019-1-AT-EPPKA2-CBHE-JP </a:t>
            </a:r>
            <a:endParaRPr sz="22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စီမံကိန္းကာလ - ၃၆ လ (ဇန္န၀ါရီ ၁၅ ရက္ ၂၀၂၀ ခုႏွစ္မွ - ဇန္န၀ါရီ ၁၄ ရက္ ၂၀၂၃ ခုႏွစ္ထိ)</a:t>
            </a:r>
            <a:endParaRPr sz="2200" b="1" dirty="0">
              <a:solidFill>
                <a:schemeClr val="lt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3113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>
            <a:extLst>
              <a:ext uri="{FF2B5EF4-FFF2-40B4-BE49-F238E27FC236}">
                <a16:creationId xmlns:a16="http://schemas.microsoft.com/office/drawing/2014/main" xmlns="" id="{70C1A498-FF0A-7E4F-B841-D5FED0DEF8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22"/>
          <a:stretch/>
        </p:blipFill>
        <p:spPr>
          <a:xfrm>
            <a:off x="-387601" y="71038"/>
            <a:ext cx="15621000" cy="8465991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194771" y="1856621"/>
            <a:ext cx="6507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 smtClean="0"/>
              <a:t>ต้อนรับอย่างอบอุ่น</a:t>
            </a:r>
            <a:endParaRPr lang="en-US" sz="4800" dirty="0"/>
          </a:p>
        </p:txBody>
      </p:sp>
      <p:sp>
        <p:nvSpPr>
          <p:cNvPr id="12" name="Textfeld 11"/>
          <p:cNvSpPr txBox="1"/>
          <p:nvPr/>
        </p:nvSpPr>
        <p:spPr>
          <a:xfrm>
            <a:off x="9013806" y="2775047"/>
            <a:ext cx="598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ႀ</a:t>
            </a:r>
            <a:r>
              <a:rPr lang="en-US" sz="4800" dirty="0" err="1" smtClean="0">
                <a:latin typeface="Zawgyi-One" panose="020B0604030504040204" pitchFamily="34" charset="0"/>
                <a:cs typeface="Zawgyi-One" panose="020B0604030504040204" pitchFamily="34" charset="0"/>
              </a:rPr>
              <a:t>ကိဳဆိုပါတယ</a:t>
            </a:r>
            <a:r>
              <a:rPr lang="en-US" sz="4800" dirty="0" smtClean="0"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sz="4800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337791" y="3872183"/>
            <a:ext cx="6328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4800" dirty="0" err="1" smtClean="0">
                <a:solidFill>
                  <a:srgbClr val="202124"/>
                </a:solidFill>
                <a:latin typeface="Google Sans"/>
              </a:rPr>
              <a:t>Serdeczne</a:t>
            </a:r>
            <a:r>
              <a:rPr lang="de-AT" sz="4800" dirty="0" smtClean="0">
                <a:solidFill>
                  <a:srgbClr val="202124"/>
                </a:solidFill>
                <a:latin typeface="Google Sans"/>
              </a:rPr>
              <a:t> </a:t>
            </a:r>
            <a:r>
              <a:rPr lang="de-AT" sz="4800" dirty="0" err="1">
                <a:solidFill>
                  <a:srgbClr val="202124"/>
                </a:solidFill>
                <a:latin typeface="Google Sans"/>
              </a:rPr>
              <a:t>powitanie</a:t>
            </a:r>
            <a:endParaRPr lang="en-US" sz="48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8413169" y="5304199"/>
            <a:ext cx="5084592" cy="70020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de-DE" sz="4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warm welkom</a:t>
            </a:r>
            <a:r>
              <a:rPr kumimoji="0" lang="nl-NL" altLang="de-DE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de-DE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158828" y="6428272"/>
            <a:ext cx="5885621" cy="70020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de-DE" sz="48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</a:rPr>
              <a:t>Herzlich Willkommen</a:t>
            </a:r>
            <a:endParaRPr kumimoji="0" lang="nl-NL" altLang="de-DE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55958" t="20741" r="26958" b="11347"/>
          <a:stretch/>
        </p:blipFill>
        <p:spPr>
          <a:xfrm>
            <a:off x="3239274" y="624510"/>
            <a:ext cx="7811702" cy="87338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5"/>
          <p:cNvSpPr txBox="1"/>
          <p:nvPr/>
        </p:nvSpPr>
        <p:spPr>
          <a:xfrm>
            <a:off x="762000" y="608956"/>
            <a:ext cx="2971800" cy="572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20"/>
              </a:lnSpc>
            </a:pPr>
            <a:r>
              <a:rPr lang="en-US" sz="4400" b="1" spc="204" dirty="0" err="1" smtClean="0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အစီအစဥ</a:t>
            </a:r>
            <a:r>
              <a:rPr lang="en-US" sz="4400" b="1" spc="204" dirty="0" smtClean="0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</a:t>
            </a:r>
            <a:endParaRPr lang="en-US" sz="4400" b="1" spc="204" dirty="0">
              <a:solidFill>
                <a:srgbClr val="342D29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14351622" y="2019300"/>
            <a:ext cx="4419599" cy="7162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5398716" y="2531653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 16, 2020</a:t>
            </a:r>
          </a:p>
          <a:p>
            <a:pPr algn="ctr"/>
            <a:r>
              <a:rPr lang="en-US" dirty="0" smtClean="0"/>
              <a:t>Business  Modelling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15372440" y="433148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 17, 2020</a:t>
            </a:r>
          </a:p>
          <a:p>
            <a:pPr algn="ctr"/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15427619" y="600928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Nov 18, 2020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rowdfunding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l="22900" t="30763" r="61250" b="17630"/>
          <a:stretch/>
        </p:blipFill>
        <p:spPr>
          <a:xfrm>
            <a:off x="5162223" y="378930"/>
            <a:ext cx="7327764" cy="883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7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158946"/>
            <a:ext cx="6000750" cy="60007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780183" y="817090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://teachermarkexpress.com/what-did-you-do-yesterday/</a:t>
            </a:r>
          </a:p>
        </p:txBody>
      </p:sp>
      <p:sp>
        <p:nvSpPr>
          <p:cNvPr id="8" name="Google Shape;94;p1"/>
          <p:cNvSpPr txBox="1"/>
          <p:nvPr/>
        </p:nvSpPr>
        <p:spPr>
          <a:xfrm>
            <a:off x="3505200" y="952500"/>
            <a:ext cx="74676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600" b="1" dirty="0" err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မေန႔ကဘာေတြလုပ္ေဆာင္ခဲ</a:t>
            </a:r>
            <a:r>
              <a:rPr lang="en-US" sz="36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့ၾ</a:t>
            </a:r>
            <a:r>
              <a:rPr lang="en-US" sz="3600" b="1" dirty="0" err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ကပါသလဲ</a:t>
            </a:r>
            <a:r>
              <a:rPr lang="en-US" sz="36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</p:txBody>
      </p:sp>
    </p:spTree>
    <p:extLst>
      <p:ext uri="{BB962C8B-B14F-4D97-AF65-F5344CB8AC3E}">
        <p14:creationId xmlns:p14="http://schemas.microsoft.com/office/powerpoint/2010/main" val="3903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r="57292"/>
          <a:stretch/>
        </p:blipFill>
        <p:spPr>
          <a:xfrm>
            <a:off x="1565288" y="1182688"/>
            <a:ext cx="12219574" cy="8047037"/>
          </a:xfrm>
          <a:prstGeom prst="rect">
            <a:avLst/>
          </a:prstGeom>
        </p:spPr>
      </p:pic>
      <p:sp>
        <p:nvSpPr>
          <p:cNvPr id="9" name="Google Shape;94;p1"/>
          <p:cNvSpPr txBox="1"/>
          <p:nvPr/>
        </p:nvSpPr>
        <p:spPr>
          <a:xfrm>
            <a:off x="1676400" y="2090801"/>
            <a:ext cx="8077200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200" b="1" dirty="0" err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မေန႔ကမိမိတို႔ဘာလုပ္ခဲ</a:t>
            </a:r>
            <a:r>
              <a:rPr lang="en-US" sz="32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့ၾ</a:t>
            </a:r>
            <a:r>
              <a:rPr lang="en-US" sz="3200" b="1" dirty="0" err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ကပါသလဲ</a:t>
            </a:r>
            <a:r>
              <a:rPr lang="en-US" sz="32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</p:txBody>
      </p:sp>
    </p:spTree>
    <p:extLst>
      <p:ext uri="{BB962C8B-B14F-4D97-AF65-F5344CB8AC3E}">
        <p14:creationId xmlns:p14="http://schemas.microsoft.com/office/powerpoint/2010/main" val="36610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47184" y="-542647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998761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625" y="484337"/>
            <a:ext cx="3562350" cy="1285875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157480"/>
              </p:ext>
            </p:extLst>
          </p:nvPr>
        </p:nvGraphicFramePr>
        <p:xfrm>
          <a:off x="664029" y="1474035"/>
          <a:ext cx="13563599" cy="7659614"/>
        </p:xfrm>
        <a:graphic>
          <a:graphicData uri="http://schemas.openxmlformats.org/drawingml/2006/table">
            <a:tbl>
              <a:tblPr bandRow="1"/>
              <a:tblGrid>
                <a:gridCol w="2433112">
                  <a:extLst>
                    <a:ext uri="{9D8B030D-6E8A-4147-A177-3AD203B41FA5}">
                      <a16:colId xmlns:a16="http://schemas.microsoft.com/office/drawing/2014/main" xmlns="" val="1643335485"/>
                    </a:ext>
                  </a:extLst>
                </a:gridCol>
                <a:gridCol w="1803167">
                  <a:extLst>
                    <a:ext uri="{9D8B030D-6E8A-4147-A177-3AD203B41FA5}">
                      <a16:colId xmlns:a16="http://schemas.microsoft.com/office/drawing/2014/main" xmlns="" val="1969387111"/>
                    </a:ext>
                  </a:extLst>
                </a:gridCol>
                <a:gridCol w="1804504">
                  <a:extLst>
                    <a:ext uri="{9D8B030D-6E8A-4147-A177-3AD203B41FA5}">
                      <a16:colId xmlns:a16="http://schemas.microsoft.com/office/drawing/2014/main" xmlns="" val="523055623"/>
                    </a:ext>
                  </a:extLst>
                </a:gridCol>
                <a:gridCol w="1960217">
                  <a:extLst>
                    <a:ext uri="{9D8B030D-6E8A-4147-A177-3AD203B41FA5}">
                      <a16:colId xmlns:a16="http://schemas.microsoft.com/office/drawing/2014/main" xmlns="" val="243115697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3616299900"/>
                    </a:ext>
                  </a:extLst>
                </a:gridCol>
                <a:gridCol w="1548295">
                  <a:extLst>
                    <a:ext uri="{9D8B030D-6E8A-4147-A177-3AD203B41FA5}">
                      <a16:colId xmlns:a16="http://schemas.microsoft.com/office/drawing/2014/main" xmlns="" val="2905837972"/>
                    </a:ext>
                  </a:extLst>
                </a:gridCol>
                <a:gridCol w="2109304">
                  <a:extLst>
                    <a:ext uri="{9D8B030D-6E8A-4147-A177-3AD203B41FA5}">
                      <a16:colId xmlns:a16="http://schemas.microsoft.com/office/drawing/2014/main" xmlns="" val="1739556125"/>
                    </a:ext>
                  </a:extLst>
                </a:gridCol>
              </a:tblGrid>
              <a:tr h="839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အက်ိဳးခံစားသူ</a:t>
                      </a:r>
                      <a:endParaRPr lang="en-US" sz="24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Benefaciary</a:t>
                      </a:r>
                      <a:endParaRPr lang="en-US" sz="20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လူမႈေရးစိန္ေခၚမ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ႈ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Social Challenge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အက်ိဳးခံစားသူမ်ား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Beneficiaries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အက်ိဳးခံစားသူမ်ား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၏</a:t>
                      </a:r>
                      <a:r>
                        <a:rPr lang="en-US" sz="1800" b="1" baseline="0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မွ်ေ၀ႏုိင္မႈ </a:t>
                      </a:r>
                      <a:r>
                        <a:rPr lang="en-US" sz="1800" b="1" baseline="0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အလားအလာ</a:t>
                      </a:r>
                      <a:r>
                        <a:rPr lang="en-US" sz="1800" b="1" baseline="0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Beneficiaries Potential </a:t>
                      </a:r>
                      <a:r>
                        <a:rPr lang="en-US" sz="1800" b="1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Input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အဓိက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လုပ္ေဆာင္ခ်က္မ်ား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Core Activities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ရင္းျမစ္မ်ား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Resources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မိတ္ဖက္မ်ား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Partners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823711"/>
                  </a:ext>
                </a:extLst>
              </a:tr>
              <a:tr h="430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ကပ္စတန္မာ</a:t>
                      </a:r>
                      <a:endParaRPr lang="en-US" sz="24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Customer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9157231"/>
                  </a:ext>
                </a:extLst>
              </a:tr>
              <a:tr h="613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ကပ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္စတန္မာအုပ္စုခြဲျခင္း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Customer 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Segments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Payap</a:t>
                      </a: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University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5286784"/>
                  </a:ext>
                </a:extLst>
              </a:tr>
              <a:tr h="906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ထ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ုတ္ကုန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္/၀န္ေဆာင္မႈႏွင့္</a:t>
                      </a:r>
                      <a:r>
                        <a:rPr lang="en-US" sz="1800" b="1" baseline="0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၄င္း၏တန္ဖိုး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Product/Service </a:t>
                      </a:r>
                      <a:r>
                        <a:rPr lang="en-US" sz="1800" b="1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and it’s Value 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Proposition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Burapha</a:t>
                      </a: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University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9039343"/>
                  </a:ext>
                </a:extLst>
              </a:tr>
              <a:tr h="9201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ျ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ဖန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္႔ျ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ဖဴးျခင္း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Distribution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Prince of </a:t>
                      </a:r>
                      <a:r>
                        <a:rPr lang="en-US" sz="2000" dirty="0" err="1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Songkla</a:t>
                      </a: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University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5907223"/>
                  </a:ext>
                </a:extLst>
              </a:tr>
              <a:tr h="900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ယွဥ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္ၿ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ပိဳင္ဖက္မ်ား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Competitors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Mahasarakham</a:t>
                      </a: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 University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9831415"/>
                  </a:ext>
                </a:extLst>
              </a:tr>
              <a:tr h="613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က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ုန္က်စရိတ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္ 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အမ</a:t>
                      </a: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်ဳ</a:t>
                      </a:r>
                      <a:r>
                        <a:rPr lang="en-US" sz="1800" b="1" dirty="0" err="1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ိးအစားမ်ား</a:t>
                      </a:r>
                      <a:endParaRPr lang="en-US" sz="1800" b="1" dirty="0" smtClean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Cost </a:t>
                      </a:r>
                      <a:r>
                        <a:rPr lang="en-US" sz="1800" b="1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Structure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Mandalay University</a:t>
                      </a:r>
                      <a:endParaRPr lang="de-AT" sz="2000" kern="1200" dirty="0">
                        <a:solidFill>
                          <a:schemeClr val="tx1"/>
                        </a:solidFill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B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7751709"/>
                  </a:ext>
                </a:extLst>
              </a:tr>
              <a:tr h="213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၀င္ေငြစီးဆင္းမႈ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Revenue </a:t>
                      </a:r>
                      <a:r>
                        <a:rPr lang="en-US" sz="1800" b="1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Streams</a:t>
                      </a:r>
                      <a:endParaRPr lang="de-AT" sz="18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 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National </a:t>
                      </a:r>
                      <a:r>
                        <a:rPr lang="en-US" sz="2000" dirty="0" smtClean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Management </a:t>
                      </a:r>
                      <a:r>
                        <a:rPr lang="en-US" sz="2000" dirty="0">
                          <a:effectLst/>
                          <a:latin typeface="Zawgyi-One" panose="020B0604030504040204" pitchFamily="34" charset="0"/>
                          <a:ea typeface="Calibri" panose="020F0502020204030204" pitchFamily="34" charset="0"/>
                          <a:cs typeface="Zawgyi-One" panose="020B0604030504040204" pitchFamily="34" charset="0"/>
                        </a:rPr>
                        <a:t>Degree College</a:t>
                      </a:r>
                      <a:endParaRPr lang="de-AT" sz="2000" dirty="0">
                        <a:effectLst/>
                        <a:latin typeface="Zawgyi-One" panose="020B0604030504040204" pitchFamily="34" charset="0"/>
                        <a:ea typeface="Calibri" panose="020F0502020204030204" pitchFamily="34" charset="0"/>
                        <a:cs typeface="Zawgyi-One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B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922633"/>
                  </a:ext>
                </a:extLst>
              </a:tr>
            </a:tbl>
          </a:graphicData>
        </a:graphic>
      </p:graphicFrame>
      <p:sp>
        <p:nvSpPr>
          <p:cNvPr id="16" name="TextBox 5"/>
          <p:cNvSpPr txBox="1"/>
          <p:nvPr/>
        </p:nvSpPr>
        <p:spPr>
          <a:xfrm>
            <a:off x="685800" y="190500"/>
            <a:ext cx="136017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t"/>
            <a:r>
              <a:rPr lang="en-US" sz="6000" b="1" dirty="0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Trello </a:t>
            </a:r>
            <a:r>
              <a:rPr lang="en-US" sz="4800" b="1" dirty="0" err="1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လုပ</a:t>
            </a:r>
            <a:r>
              <a:rPr lang="en-US" sz="4800" b="1" dirty="0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္ၾ</a:t>
            </a:r>
            <a:r>
              <a:rPr lang="en-US" sz="4800" b="1" dirty="0" err="1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ကည</a:t>
            </a:r>
            <a:r>
              <a:rPr lang="en-US" sz="4800" b="1" dirty="0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့္</a:t>
            </a:r>
            <a:r>
              <a:rPr lang="en-US" sz="4800" b="1" dirty="0" err="1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ရေအာင</a:t>
            </a:r>
            <a:r>
              <a:rPr lang="en-US" sz="4800" b="1" dirty="0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 </a:t>
            </a:r>
            <a:r>
              <a:rPr lang="en-US" sz="6000" b="1" dirty="0">
                <a:solidFill>
                  <a:srgbClr val="342D29"/>
                </a:solidFill>
                <a:latin typeface="Zawgyi-One" panose="020B0604030504040204" pitchFamily="34" charset="0"/>
                <a:cs typeface="Zawgyi-One" panose="020B0604030504040204" pitchFamily="34" charset="0"/>
                <a:sym typeface="Wingdings" panose="05000000000000000000" pitchFamily="2" charset="2"/>
              </a:rPr>
              <a:t></a:t>
            </a:r>
            <a:endParaRPr lang="de-AT" sz="1400" b="1" dirty="0"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57706" y="2324100"/>
            <a:ext cx="3666737" cy="36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25600" y="-647700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15233399" y="93805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4"/>
          <a:srcRect r="55798" b="8869"/>
          <a:stretch/>
        </p:blipFill>
        <p:spPr>
          <a:xfrm>
            <a:off x="1226156" y="704329"/>
            <a:ext cx="12506127" cy="7249567"/>
          </a:xfrm>
          <a:prstGeom prst="rect">
            <a:avLst/>
          </a:prstGeom>
        </p:spPr>
      </p:pic>
      <p:sp>
        <p:nvSpPr>
          <p:cNvPr id="8" name="Google Shape;94;p1"/>
          <p:cNvSpPr txBox="1"/>
          <p:nvPr/>
        </p:nvSpPr>
        <p:spPr>
          <a:xfrm>
            <a:off x="1175607" y="1638300"/>
            <a:ext cx="11549793" cy="8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3000" b="1" dirty="0" err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ဒုတိယေန႔သင္တန္းကေန</a:t>
            </a:r>
            <a:r>
              <a:rPr lang="en-US" sz="30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 </a:t>
            </a:r>
            <a:r>
              <a:rPr lang="en-US" sz="3000" b="1" dirty="0" err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ဘာေတြရလိုက္ပါသလဲ</a:t>
            </a:r>
            <a:r>
              <a:rPr lang="en-US" sz="3000" b="1" dirty="0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။</a:t>
            </a:r>
          </a:p>
        </p:txBody>
      </p:sp>
    </p:spTree>
    <p:extLst>
      <p:ext uri="{BB962C8B-B14F-4D97-AF65-F5344CB8AC3E}">
        <p14:creationId xmlns:p14="http://schemas.microsoft.com/office/powerpoint/2010/main" val="31933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447184" y="-542647"/>
            <a:ext cx="4419600" cy="11468100"/>
          </a:xfrm>
          <a:prstGeom prst="rect">
            <a:avLst/>
          </a:prstGeom>
          <a:solidFill>
            <a:srgbClr val="0D8EA2"/>
          </a:solidFill>
        </p:spPr>
      </p:sp>
      <p:sp>
        <p:nvSpPr>
          <p:cNvPr id="4" name="AutoShape 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9373" y="8659266"/>
            <a:ext cx="2557976" cy="125013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48955" t="11516" r="10366" b="16617"/>
          <a:stretch/>
        </p:blipFill>
        <p:spPr>
          <a:xfrm>
            <a:off x="272446" y="1813966"/>
            <a:ext cx="13780669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04863" y="1191677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20717" y="2944029"/>
            <a:ext cx="9049407" cy="649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sz="2800" b="1" dirty="0">
                <a:solidFill>
                  <a:schemeClr val="bg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Erasmus+ အဆင့္ျမင့္ပညာေရးတြင္ စြမ္းရည္ျမွင့္ျခင္းအစီအစဥ္</a:t>
            </a:r>
            <a:endParaRPr sz="2800" b="1" dirty="0">
              <a:solidFill>
                <a:schemeClr val="bg1"/>
              </a:solidFill>
              <a:latin typeface="Zawgyi-One" panose="020B0604030504040204" pitchFamily="34" charset="0"/>
              <a:ea typeface="Cormorant Garamond"/>
              <a:cs typeface="Zawgyi-One" panose="020B0604030504040204" pitchFamily="34" charset="0"/>
              <a:sym typeface="Cormorant Garamond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677400" y="3497057"/>
            <a:ext cx="7868100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pl-PL" sz="3600" b="1" dirty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ထုိင္းႏုိင္ငံႏွင့္ျမန္မာႏုိင္ငံ၏ ယုိယြင္းေနေသာစီးပြားေရးအေျခအေနတြင္ ဆန္းသစ္ေသာ လူမႈအက်ိဳးျပဳစြန္႔ဦးတီထြင္ စီးပြားေရးအေလ့အက်င့္ေကာင္းမ်ားကို ခုိင္မာေစျ</a:t>
            </a:r>
            <a:r>
              <a:rPr lang="pl-PL" sz="3600" b="1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ခင</a:t>
            </a:r>
            <a:r>
              <a:rPr lang="pl-PL" sz="3600" b="1" smtClean="0">
                <a:solidFill>
                  <a:schemeClr val="dk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္း</a:t>
            </a:r>
            <a:endParaRPr lang="en-US" sz="3600" b="1" dirty="0" smtClean="0">
              <a:solidFill>
                <a:schemeClr val="dk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397225" y="6219070"/>
            <a:ext cx="7526058" cy="189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rgbClr val="FFFFFF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စီမံကိန္းအမွတ္ -</a:t>
            </a:r>
            <a:r>
              <a:rPr lang="pl-PL" sz="2200" b="1" i="0" u="none" strike="noStrike" cap="none" dirty="0">
                <a:solidFill>
                  <a:srgbClr val="FFFFFF"/>
                </a:solidFill>
                <a:latin typeface="Zawgyi-One" panose="020B0604030504040204" pitchFamily="34" charset="0"/>
                <a:ea typeface="Assistant"/>
                <a:cs typeface="Zawgyi-One" panose="020B0604030504040204" pitchFamily="34" charset="0"/>
                <a:sym typeface="Assistant"/>
              </a:rPr>
              <a:t> 609711-EPP-1-2019-1-AT-EPPKA2-CBHE-JP </a:t>
            </a:r>
            <a:endParaRPr sz="2200" dirty="0"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1" dirty="0">
                <a:solidFill>
                  <a:schemeClr val="lt1"/>
                </a:solidFill>
                <a:latin typeface="Zawgyi-One" panose="020B0604030504040204" pitchFamily="34" charset="0"/>
                <a:cs typeface="Zawgyi-One" panose="020B0604030504040204" pitchFamily="34" charset="0"/>
              </a:rPr>
              <a:t>စီမံကိန္းကာလ - ၃၆ လ (ဇန္န၀ါရီ ၁၅ ရက္ ၂၀၂၀ ခုႏွစ္မွ - ဇန္န၀ါရီ ၁၄ ရက္ ၂၀၂၃ ခုႏွစ္ထိ)</a:t>
            </a:r>
            <a:endParaRPr sz="2200" b="1" dirty="0">
              <a:solidFill>
                <a:schemeClr val="lt1"/>
              </a:solidFill>
              <a:latin typeface="Zawgyi-One" panose="020B0604030504040204" pitchFamily="34" charset="0"/>
              <a:cs typeface="Zawgyi-One" panose="020B0604030504040204" pitchFamily="34" charset="0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FFFFFF"/>
              </a:solidFill>
              <a:latin typeface="Zawgyi-One" panose="020B0604030504040204" pitchFamily="34" charset="0"/>
              <a:ea typeface="Assistant"/>
              <a:cs typeface="Zawgyi-One" panose="020B0604030504040204" pitchFamily="34" charset="0"/>
              <a:sym typeface="Assistant"/>
            </a:endParaRPr>
          </a:p>
        </p:txBody>
      </p:sp>
    </p:spTree>
    <p:extLst>
      <p:ext uri="{BB962C8B-B14F-4D97-AF65-F5344CB8AC3E}">
        <p14:creationId xmlns:p14="http://schemas.microsoft.com/office/powerpoint/2010/main" val="33113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748</Words>
  <Application>Microsoft Office PowerPoint</Application>
  <PresentationFormat>Custom</PresentationFormat>
  <Paragraphs>105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Cormorant Garamond</vt:lpstr>
      <vt:lpstr>Assistant</vt:lpstr>
      <vt:lpstr>Google Sans</vt:lpstr>
      <vt:lpstr>Zawgyi-One</vt:lpstr>
      <vt:lpstr>Calibri</vt:lpstr>
      <vt:lpstr>Cordia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Zero Waste Living Nature or Environmental Causes Education Presentation</dc:title>
  <dc:creator>Linditsch Claudia</dc:creator>
  <cp:lastModifiedBy>Nwe Nwe Lwin</cp:lastModifiedBy>
  <cp:revision>117</cp:revision>
  <dcterms:created xsi:type="dcterms:W3CDTF">2006-08-16T00:00:00Z</dcterms:created>
  <dcterms:modified xsi:type="dcterms:W3CDTF">2021-01-10T12:35:58Z</dcterms:modified>
  <dc:identifier>DAD59dNeE1Q</dc:identifier>
</cp:coreProperties>
</file>